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Poppins SemiBold"/>
      <p:regular r:id="rId32"/>
      <p:bold r:id="rId33"/>
      <p:italic r:id="rId34"/>
      <p:boldItalic r:id="rId35"/>
    </p:embeddedFont>
    <p:embeddedFont>
      <p:font typeface="Poppins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Nuni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Poppins-regular.fntdata"/><Relationship Id="rId27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7.xml"/><Relationship Id="rId33" Type="http://schemas.openxmlformats.org/officeDocument/2006/relationships/font" Target="fonts/PoppinsSemiBold-bold.fntdata"/><Relationship Id="rId10" Type="http://schemas.openxmlformats.org/officeDocument/2006/relationships/slide" Target="slides/slide6.xml"/><Relationship Id="rId32" Type="http://schemas.openxmlformats.org/officeDocument/2006/relationships/font" Target="fonts/PoppinsSemiBold-regular.fntdata"/><Relationship Id="rId13" Type="http://schemas.openxmlformats.org/officeDocument/2006/relationships/slide" Target="slides/slide9.xml"/><Relationship Id="rId35" Type="http://schemas.openxmlformats.org/officeDocument/2006/relationships/font" Target="fonts/PoppinsSemiBold-boldItalic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italic.fntdata"/><Relationship Id="rId15" Type="http://schemas.openxmlformats.org/officeDocument/2006/relationships/slide" Target="slides/slide11.xml"/><Relationship Id="rId37" Type="http://schemas.openxmlformats.org/officeDocument/2006/relationships/font" Target="fonts/PoppinsExtra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PoppinsExtra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edicalnewstoday.com/articles/323454.php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9c9efcb7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9c9efcb7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prootypes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7365a353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7365a353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latin typeface="Georgia"/>
                <a:ea typeface="Georgia"/>
                <a:cs typeface="Georgia"/>
                <a:sym typeface="Georgia"/>
              </a:rPr>
              <a:t>Ridley Scott: ‘I wanted to scare the shit out of people. That’s the job’</a:t>
            </a:r>
            <a:endParaRPr b="1"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7365a35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7365a35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9c9efcb7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9c9efcb7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179e6cf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9179e6cf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179e6cf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179e6cf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365a2fa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7365a2fa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eefb12c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eefb12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9cc1a07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9cc1a07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365a2fa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365a2fa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8eefb12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8eefb12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9179e6cf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9179e6c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know about anxiety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https://www.medicalnewstoday.com/articles/323454.php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c9efcb7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c9efcb7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work, design concept, whats our look and feel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710ac0e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710ac0e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10ac0e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10ac0e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9c9efcb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9c9efcb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9c9efcb7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9c9efcb7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eefb12c6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8eefb12c6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venir"/>
              <a:buChar char="●"/>
              <a:def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■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●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■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●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venir"/>
              <a:buChar char="■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11" Type="http://schemas.openxmlformats.org/officeDocument/2006/relationships/image" Target="../media/image25.png"/><Relationship Id="rId10" Type="http://schemas.openxmlformats.org/officeDocument/2006/relationships/image" Target="../media/image26.png"/><Relationship Id="rId12" Type="http://schemas.openxmlformats.org/officeDocument/2006/relationships/image" Target="../media/image19.png"/><Relationship Id="rId9" Type="http://schemas.openxmlformats.org/officeDocument/2006/relationships/image" Target="../media/image15.gif"/><Relationship Id="rId5" Type="http://schemas.openxmlformats.org/officeDocument/2006/relationships/image" Target="../media/image31.png"/><Relationship Id="rId6" Type="http://schemas.openxmlformats.org/officeDocument/2006/relationships/image" Target="../media/image21.gif"/><Relationship Id="rId7" Type="http://schemas.openxmlformats.org/officeDocument/2006/relationships/image" Target="../media/image24.gif"/><Relationship Id="rId8" Type="http://schemas.openxmlformats.org/officeDocument/2006/relationships/image" Target="../media/image2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4pCzcUp3vv4StoxeMT0TblRzp2Tr5N93/view" TargetMode="External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09381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9450" y="3601200"/>
            <a:ext cx="88851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Fang Fang</a:t>
            </a:r>
            <a:r>
              <a:rPr b="1" lang="en" sz="1800"/>
              <a:t>	</a:t>
            </a: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Patrick Lai</a:t>
            </a:r>
            <a:r>
              <a:rPr b="1" lang="en" sz="1800"/>
              <a:t>	</a:t>
            </a: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 Yani Mai</a:t>
            </a:r>
            <a:r>
              <a:rPr b="1" lang="en" sz="1800"/>
              <a:t>	</a:t>
            </a: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Oliver Moldow</a:t>
            </a:r>
            <a:r>
              <a:rPr b="1" lang="en" sz="1800"/>
              <a:t>	</a:t>
            </a: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Tonya Nguyen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2105479"/>
            <a:ext cx="9144000" cy="936000"/>
          </a:xfrm>
          <a:prstGeom prst="rect">
            <a:avLst/>
          </a:prstGeom>
          <a:solidFill>
            <a:srgbClr val="F3F3F3">
              <a:alpha val="2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2650475" y="2102000"/>
            <a:ext cx="3868500" cy="936000"/>
          </a:xfrm>
          <a:prstGeom prst="rect">
            <a:avLst/>
          </a:prstGeom>
          <a:effectLst>
            <a:outerShdw blurRad="42863" rotWithShape="0" algn="bl" dir="5400000" dist="95250">
              <a:srgbClr val="FFFFFF">
                <a:alpha val="5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72C2C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 a l m . i o</a:t>
            </a:r>
            <a:endParaRPr sz="5000">
              <a:solidFill>
                <a:srgbClr val="72C2C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 rot="-5400000">
            <a:off x="4164351" y="605887"/>
            <a:ext cx="815299" cy="1299126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19050">
              <a:srgbClr val="999999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375" y="2851950"/>
            <a:ext cx="1569132" cy="20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6857" l="0" r="0" t="7855"/>
          <a:stretch/>
        </p:blipFill>
        <p:spPr>
          <a:xfrm rot="-5400000">
            <a:off x="5249662" y="2708514"/>
            <a:ext cx="2092174" cy="237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5">
            <a:alphaModFix/>
          </a:blip>
          <a:srcRect b="11730" l="0" r="17539" t="0"/>
          <a:stretch/>
        </p:blipFill>
        <p:spPr>
          <a:xfrm>
            <a:off x="2426862" y="500650"/>
            <a:ext cx="2434028" cy="196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6">
            <a:alphaModFix/>
          </a:blip>
          <a:srcRect b="13848" l="0" r="8231" t="8739"/>
          <a:stretch/>
        </p:blipFill>
        <p:spPr>
          <a:xfrm>
            <a:off x="7828375" y="497050"/>
            <a:ext cx="1315625" cy="19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7">
            <a:alphaModFix/>
          </a:blip>
          <a:srcRect b="14676" l="0" r="8231" t="8198"/>
          <a:stretch/>
        </p:blipFill>
        <p:spPr>
          <a:xfrm>
            <a:off x="6397875" y="500650"/>
            <a:ext cx="1315625" cy="19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8">
            <a:alphaModFix/>
          </a:blip>
          <a:srcRect b="40341" l="0" r="10905" t="0"/>
          <a:stretch/>
        </p:blipFill>
        <p:spPr>
          <a:xfrm>
            <a:off x="1658738" y="2851950"/>
            <a:ext cx="1757450" cy="20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9">
            <a:alphaModFix/>
          </a:blip>
          <a:srcRect b="19305" l="0" r="22498" t="18897"/>
          <a:stretch/>
        </p:blipFill>
        <p:spPr>
          <a:xfrm>
            <a:off x="3523311" y="2851950"/>
            <a:ext cx="1475800" cy="20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10">
            <a:alphaModFix/>
          </a:blip>
          <a:srcRect b="0" l="10858" r="-8" t="0"/>
          <a:stretch/>
        </p:blipFill>
        <p:spPr>
          <a:xfrm>
            <a:off x="4967374" y="497050"/>
            <a:ext cx="1315626" cy="196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7499" y="2851950"/>
            <a:ext cx="1569124" cy="209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12">
            <a:alphaModFix/>
          </a:blip>
          <a:srcRect b="22716" l="11714" r="20690" t="8489"/>
          <a:stretch/>
        </p:blipFill>
        <p:spPr>
          <a:xfrm>
            <a:off x="-257475" y="497050"/>
            <a:ext cx="2577848" cy="196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26042" r="21419" t="0"/>
          <a:stretch/>
        </p:blipFill>
        <p:spPr>
          <a:xfrm>
            <a:off x="635675" y="863225"/>
            <a:ext cx="3217625" cy="34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375" y="1451850"/>
            <a:ext cx="4200500" cy="23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00" y="152400"/>
            <a:ext cx="7813624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2917350" y="1767450"/>
            <a:ext cx="33093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THE</a:t>
            </a: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 RESULT</a:t>
            </a:r>
            <a:endParaRPr sz="48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idx="4294967295" type="body"/>
          </p:nvPr>
        </p:nvSpPr>
        <p:spPr>
          <a:xfrm>
            <a:off x="5105300" y="3437950"/>
            <a:ext cx="36033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wearable device to ground users in stressful times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304800" y="635738"/>
            <a:ext cx="5162698" cy="38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311700" y="1409100"/>
            <a:ext cx="3976500" cy="3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b="1"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urning the dial</a:t>
            </a:r>
            <a:endParaRPr b="1"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Contracts and expands the band around the wrist, providing a calming and centering pattern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LED’s pulse to the pattern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Controls the pattern’s tempo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 amt="72000"/>
          </a:blip>
          <a:srcRect b="9883" l="5484" r="5475" t="9891"/>
          <a:stretch/>
        </p:blipFill>
        <p:spPr>
          <a:xfrm>
            <a:off x="4717925" y="1409100"/>
            <a:ext cx="3976499" cy="268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/>
        </p:nvSpPr>
        <p:spPr>
          <a:xfrm>
            <a:off x="2917350" y="2104650"/>
            <a:ext cx="33093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DEMO</a:t>
            </a:r>
            <a:endParaRPr sz="48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009000" y="2316344"/>
            <a:ext cx="486425" cy="7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150" y="11200"/>
            <a:ext cx="9144000" cy="5143500"/>
          </a:xfrm>
          <a:prstGeom prst="rect">
            <a:avLst/>
          </a:prstGeom>
          <a:solidFill>
            <a:srgbClr val="72C2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2723250" y="2285400"/>
            <a:ext cx="369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VIDEO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03425" y="2223800"/>
            <a:ext cx="398125" cy="6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 title="Calm i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500" y="-300375"/>
            <a:ext cx="7658975" cy="57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1DBE8">
            <a:alpha val="73850"/>
          </a:srgbClr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34903">
            <a:off x="1027516" y="-1482274"/>
            <a:ext cx="7088973" cy="562127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9050">
              <a:srgbClr val="000000">
                <a:alpha val="32000"/>
              </a:srgbClr>
            </a:outerShdw>
          </a:effectLst>
        </p:spPr>
      </p:pic>
      <p:sp>
        <p:nvSpPr>
          <p:cNvPr id="186" name="Google Shape;186;p31"/>
          <p:cNvSpPr txBox="1"/>
          <p:nvPr/>
        </p:nvSpPr>
        <p:spPr>
          <a:xfrm>
            <a:off x="1183650" y="3326225"/>
            <a:ext cx="67767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9B2B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 a l m . i o</a:t>
            </a:r>
            <a:endParaRPr sz="3600">
              <a:solidFill>
                <a:srgbClr val="69B2B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—Instant groundification</a:t>
            </a:r>
            <a:endParaRPr sz="32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25350" y="1745000"/>
            <a:ext cx="33093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DESIGN</a:t>
            </a:r>
            <a:endParaRPr b="1" sz="44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INTENT</a:t>
            </a:r>
            <a:endParaRPr b="1" sz="44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44150" y="3672575"/>
            <a:ext cx="4271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Mental health challenges are on the rise</a:t>
            </a:r>
            <a:endParaRPr b="1" sz="1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025" y="-53969"/>
            <a:ext cx="4676975" cy="267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000" y="2623125"/>
            <a:ext cx="4676976" cy="26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525" y="1233375"/>
            <a:ext cx="4109474" cy="24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8915" l="0" r="0" t="8841"/>
          <a:stretch/>
        </p:blipFill>
        <p:spPr>
          <a:xfrm>
            <a:off x="6703025" y="-750"/>
            <a:ext cx="2440974" cy="168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725" y="0"/>
            <a:ext cx="2989299" cy="16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2312" y="3416325"/>
            <a:ext cx="2340937" cy="180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99500" y="1639647"/>
            <a:ext cx="3309300" cy="1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venir"/>
                <a:ea typeface="Avenir"/>
                <a:cs typeface="Avenir"/>
                <a:sym typeface="Avenir"/>
              </a:rPr>
              <a:t>Interviews and studies lead us to a variety of coping mechanisms</a:t>
            </a:r>
            <a:endParaRPr sz="2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3725" y="3416325"/>
            <a:ext cx="3206026" cy="18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-5400000">
            <a:off x="8894012" y="4356962"/>
            <a:ext cx="132525" cy="2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C2CD"/>
                </a:solidFill>
              </a:rPr>
              <a:t>Inspiration</a:t>
            </a:r>
            <a:endParaRPr>
              <a:solidFill>
                <a:srgbClr val="72C2CD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7313"/>
          <a:stretch/>
        </p:blipFill>
        <p:spPr>
          <a:xfrm>
            <a:off x="5760876" y="1292838"/>
            <a:ext cx="3383124" cy="313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0" r="5660" t="0"/>
          <a:stretch/>
        </p:blipFill>
        <p:spPr>
          <a:xfrm>
            <a:off x="2840075" y="1292850"/>
            <a:ext cx="3022651" cy="31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0" l="0" r="31257" t="0"/>
          <a:stretch/>
        </p:blipFill>
        <p:spPr>
          <a:xfrm>
            <a:off x="0" y="1292850"/>
            <a:ext cx="3313375" cy="31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659200" y="552080"/>
            <a:ext cx="225075" cy="3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2917350" y="1767450"/>
            <a:ext cx="33093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Related</a:t>
            </a:r>
            <a:endParaRPr sz="48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Works</a:t>
            </a:r>
            <a:endParaRPr sz="48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450" y="2865472"/>
            <a:ext cx="342776" cy="54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Temple Grandin’s Hug Box</a:t>
            </a:r>
            <a:endParaRPr b="1"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805438"/>
            <a:ext cx="47103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off cattle squeeze chutes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hypersensitive individuals with gentle pressure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Proven to reduce tension and anxiety, especially in people with autism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5107025" y="-462713"/>
            <a:ext cx="4036975" cy="606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Hugging Jackets</a:t>
            </a:r>
            <a:endParaRPr b="1"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26599"/>
            <a:ext cx="4260300" cy="3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Like-A-Hug Jacket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Brings people closer together despite physical distance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Hugs users in response to Facebook likes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T. Jacket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Sensors indicate when the child is anxious and informs guardian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App sends controlled hugs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190" y="283962"/>
            <a:ext cx="3216800" cy="28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875" y="3171937"/>
            <a:ext cx="3003426" cy="16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893125" y="1205925"/>
            <a:ext cx="25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2C2CD"/>
                </a:solidFill>
              </a:rPr>
              <a:t>Design Goals</a:t>
            </a:r>
            <a:endParaRPr b="1">
              <a:solidFill>
                <a:srgbClr val="72C2CD"/>
              </a:solidFill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250975" y="1472100"/>
            <a:ext cx="4573500" cy="21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found current coping methods, obvious to observers, hard to access quickly and remotely, and expensive.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In contrast, we wanted to create a discrete, easy to </a:t>
            </a:r>
            <a:r>
              <a:rPr lang="en">
                <a:solidFill>
                  <a:schemeClr val="dk1"/>
                </a:solidFill>
              </a:rPr>
              <a:t>trigger, and reliable support mechanism.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471524" y="1312975"/>
            <a:ext cx="219951" cy="3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2917350" y="2128500"/>
            <a:ext cx="33093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PROCESS</a:t>
            </a:r>
            <a:endParaRPr sz="48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3927625" y="2341825"/>
            <a:ext cx="508475" cy="81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